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94" r:id="rId2"/>
    <p:sldId id="382" r:id="rId3"/>
    <p:sldId id="390" r:id="rId4"/>
    <p:sldId id="392" r:id="rId5"/>
    <p:sldId id="398" r:id="rId6"/>
    <p:sldId id="400" r:id="rId7"/>
    <p:sldId id="401" r:id="rId8"/>
    <p:sldId id="402" r:id="rId9"/>
    <p:sldId id="386" r:id="rId10"/>
    <p:sldId id="403" r:id="rId11"/>
    <p:sldId id="387" r:id="rId12"/>
    <p:sldId id="341" r:id="rId13"/>
    <p:sldId id="405" r:id="rId14"/>
    <p:sldId id="406" r:id="rId15"/>
    <p:sldId id="404" r:id="rId16"/>
    <p:sldId id="388" r:id="rId17"/>
    <p:sldId id="270" r:id="rId18"/>
    <p:sldId id="408" r:id="rId19"/>
    <p:sldId id="389" r:id="rId20"/>
    <p:sldId id="409" r:id="rId21"/>
    <p:sldId id="273" r:id="rId22"/>
    <p:sldId id="336" r:id="rId23"/>
    <p:sldId id="370" r:id="rId24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7AFE3"/>
    <a:srgbClr val="FF51B7"/>
    <a:srgbClr val="F5F5F5"/>
    <a:srgbClr val="969696"/>
    <a:srgbClr val="C8C8C8"/>
    <a:srgbClr val="0096D5"/>
    <a:srgbClr val="D4D4D4"/>
    <a:srgbClr val="EAEAEA"/>
    <a:srgbClr val="F3F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4" autoAdjust="0"/>
    <p:restoredTop sz="94674"/>
  </p:normalViewPr>
  <p:slideViewPr>
    <p:cSldViewPr>
      <p:cViewPr varScale="1">
        <p:scale>
          <a:sx n="88" d="100"/>
          <a:sy n="88" d="100"/>
        </p:scale>
        <p:origin x="-918" y="-96"/>
      </p:cViewPr>
      <p:guideLst>
        <p:guide orient="horz" pos="1620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4332"/>
    </p:cViewPr>
  </p:sorterViewPr>
  <p:notesViewPr>
    <p:cSldViewPr>
      <p:cViewPr varScale="1">
        <p:scale>
          <a:sx n="65" d="100"/>
          <a:sy n="65" d="100"/>
        </p:scale>
        <p:origin x="-292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7DD0A-9044-4D18-9C18-8B428ED92850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C6817-9CDC-4935-A4AC-27CF72BD8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14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87C70-E853-4894-BF07-D2F4B19C8F53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47F99-6ADC-4C80-99B3-D41D13275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57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091-7EE4-41B5-8137-A62B04FCA6E6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091-7EE4-41B5-8137-A62B04FCA6E6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3131840" y="409253"/>
            <a:ext cx="28803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chemeClr val="accent3"/>
                </a:solidFill>
              </a:rPr>
              <a:t>单击输入标题</a:t>
            </a:r>
            <a:endParaRPr lang="en-US" altLang="zh-CN" sz="2100" dirty="0">
              <a:solidFill>
                <a:schemeClr val="accent3"/>
              </a:solidFill>
            </a:endParaRPr>
          </a:p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单击此处添加副标题或详细文本描述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3131840" y="458797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n>
                  <a:noFill/>
                </a:ln>
                <a:solidFill>
                  <a:schemeClr val="accent3"/>
                </a:solidFill>
              </a:rPr>
              <a:t>www.</a:t>
            </a:r>
            <a:r>
              <a:rPr lang="zh-CN" altLang="en-US" sz="800" dirty="0">
                <a:ln>
                  <a:noFill/>
                </a:ln>
                <a:solidFill>
                  <a:schemeClr val="accent3"/>
                </a:solidFill>
              </a:rPr>
              <a:t>企业网站</a:t>
            </a:r>
            <a:r>
              <a:rPr lang="en-US" altLang="zh-CN" sz="800" dirty="0">
                <a:ln>
                  <a:noFill/>
                </a:ln>
                <a:solidFill>
                  <a:schemeClr val="accent3"/>
                </a:solidFill>
              </a:rPr>
              <a:t>.com</a:t>
            </a:r>
          </a:p>
          <a:p>
            <a:pPr algn="ctr"/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企业名称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宣传口号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企业标题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3419872" y="339502"/>
            <a:ext cx="246466" cy="384285"/>
            <a:chOff x="3579019" y="293633"/>
            <a:chExt cx="361957" cy="564356"/>
          </a:xfrm>
        </p:grpSpPr>
        <p:sp>
          <p:nvSpPr>
            <p:cNvPr id="18" name="任意多边形 17"/>
            <p:cNvSpPr/>
            <p:nvPr/>
          </p:nvSpPr>
          <p:spPr>
            <a:xfrm>
              <a:off x="3579019" y="433388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661175" y="481752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594504" y="293633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795720" y="507901"/>
              <a:ext cx="145256" cy="235743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  <a:gd name="connsiteX0-1" fmla="*/ 0 w 145256"/>
                <a:gd name="connsiteY0-2" fmla="*/ 0 h 235743"/>
                <a:gd name="connsiteX1-3" fmla="*/ 145256 w 145256"/>
                <a:gd name="connsiteY1-4" fmla="*/ 235743 h 2357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45256" h="235743">
                  <a:moveTo>
                    <a:pt x="0" y="0"/>
                  </a:moveTo>
                  <a:lnTo>
                    <a:pt x="145256" y="235743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 flipH="1">
            <a:off x="5477662" y="339502"/>
            <a:ext cx="246466" cy="384285"/>
            <a:chOff x="3579019" y="293633"/>
            <a:chExt cx="361957" cy="564356"/>
          </a:xfrm>
        </p:grpSpPr>
        <p:sp>
          <p:nvSpPr>
            <p:cNvPr id="23" name="任意多边形 22"/>
            <p:cNvSpPr/>
            <p:nvPr/>
          </p:nvSpPr>
          <p:spPr>
            <a:xfrm>
              <a:off x="3579019" y="433388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661175" y="481752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3594504" y="293633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795720" y="507901"/>
              <a:ext cx="145256" cy="235743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  <a:gd name="connsiteX0-1" fmla="*/ 0 w 145256"/>
                <a:gd name="connsiteY0-2" fmla="*/ 0 h 235743"/>
                <a:gd name="connsiteX1-3" fmla="*/ 145256 w 145256"/>
                <a:gd name="connsiteY1-4" fmla="*/ 235743 h 2357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45256" h="235743">
                  <a:moveTo>
                    <a:pt x="0" y="0"/>
                  </a:moveTo>
                  <a:lnTo>
                    <a:pt x="145256" y="235743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 flipH="1">
            <a:off x="526183" y="690855"/>
            <a:ext cx="314015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>
            <a:off x="5477662" y="690855"/>
            <a:ext cx="314015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>
            <a:off x="526184" y="4749606"/>
            <a:ext cx="332573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>
            <a:off x="5292080" y="4749606"/>
            <a:ext cx="332574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12" fill="hold" nodeType="after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555526"/>
            <a:ext cx="9144000" cy="0"/>
          </a:xfrm>
          <a:prstGeom prst="line">
            <a:avLst/>
          </a:prstGeom>
          <a:ln w="22225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091-7EE4-41B5-8137-A62B04FCA6E6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091-7EE4-41B5-8137-A62B04FCA6E6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091-7EE4-41B5-8137-A62B04FCA6E6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091-7EE4-41B5-8137-A62B04FCA6E6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091-7EE4-41B5-8137-A62B04FCA6E6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091-7EE4-41B5-8137-A62B04FCA6E6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A8091-7EE4-41B5-8137-A62B04FCA6E6}" type="datetimeFigureOut">
              <a:rPr lang="zh-CN" altLang="en-US" smtClean="0"/>
              <a:t>2021/1/6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1.bin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23" y="2715766"/>
            <a:ext cx="8943695" cy="749780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5576" y="1847807"/>
            <a:ext cx="3711575" cy="746348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858" y="2576771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代码充满乐趣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3568" y="745754"/>
            <a:ext cx="2460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67AFE3"/>
                </a:solidFill>
              </a:rPr>
              <a:t>2020</a:t>
            </a:r>
            <a:endParaRPr lang="zh-CN" altLang="en-US" sz="7200" b="1" dirty="0">
              <a:solidFill>
                <a:srgbClr val="67AFE3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36296" y="402799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码趣教育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5378" y="3754889"/>
            <a:ext cx="12592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讲师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： 北斗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99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99"/>
                            </p:stCondLst>
                            <p:childTnLst>
                              <p:par>
                                <p:cTn id="3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  <p:bldP spid="34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流程控制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702957"/>
            <a:ext cx="4102067" cy="40290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02957"/>
            <a:ext cx="4315953" cy="26645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95089" y="3795886"/>
            <a:ext cx="378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JS</a:t>
            </a:r>
            <a:r>
              <a:rPr kumimoji="1" lang="zh-CN" altLang="en-US" dirty="0"/>
              <a:t>中流程控制是</a:t>
            </a:r>
            <a:r>
              <a:rPr kumimoji="1" lang="en-US" altLang="zh-CN" dirty="0"/>
              <a:t>if</a:t>
            </a:r>
            <a:r>
              <a:rPr kumimoji="1" lang="zh-CN" altLang="en-US" dirty="0"/>
              <a:t>判断和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选择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3" b="66242"/>
          <a:stretch>
            <a:fillRect/>
          </a:stretch>
        </p:blipFill>
        <p:spPr>
          <a:xfrm flipH="1">
            <a:off x="-1" y="2612419"/>
            <a:ext cx="4958118" cy="2531081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4427984" y="1015860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427984" y="1715062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427984" y="2403863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427984" y="3106714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4428081" y="3803637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8" name="下箭头 57"/>
          <p:cNvSpPr/>
          <p:nvPr/>
        </p:nvSpPr>
        <p:spPr>
          <a:xfrm rot="16200000">
            <a:off x="3602551" y="2404670"/>
            <a:ext cx="431948" cy="509274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07504" y="915566"/>
            <a:ext cx="2160240" cy="1015580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076056" y="1015654"/>
            <a:ext cx="2972164" cy="503773"/>
            <a:chOff x="6339097" y="1573726"/>
            <a:chExt cx="3744416" cy="511504"/>
          </a:xfrm>
        </p:grpSpPr>
        <p:sp>
          <p:nvSpPr>
            <p:cNvPr id="63" name="圆角矩形 62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896718" y="1614014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操作符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058154" y="1714856"/>
            <a:ext cx="2972164" cy="503773"/>
            <a:chOff x="6315199" y="2410178"/>
            <a:chExt cx="3744416" cy="511504"/>
          </a:xfrm>
        </p:grpSpPr>
        <p:sp>
          <p:nvSpPr>
            <p:cNvPr id="66" name="圆角矩形 65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6893964" y="2450466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流程控制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076056" y="2403654"/>
            <a:ext cx="2972164" cy="503773"/>
            <a:chOff x="6339097" y="3296031"/>
            <a:chExt cx="3744416" cy="511504"/>
          </a:xfrm>
        </p:grpSpPr>
        <p:sp>
          <p:nvSpPr>
            <p:cNvPr id="69" name="圆角矩形 68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898538" y="3336319"/>
              <a:ext cx="2736305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循环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076056" y="3106349"/>
            <a:ext cx="2972164" cy="503772"/>
            <a:chOff x="6339097" y="4180903"/>
            <a:chExt cx="3744416" cy="511504"/>
          </a:xfrm>
        </p:grpSpPr>
        <p:sp>
          <p:nvSpPr>
            <p:cNvPr id="72" name="圆角矩形 71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898538" y="4221882"/>
              <a:ext cx="2736305" cy="43754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字符串方法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076056" y="3803637"/>
            <a:ext cx="2972164" cy="503773"/>
            <a:chOff x="6339097" y="5057483"/>
            <a:chExt cx="3744416" cy="511504"/>
          </a:xfrm>
        </p:grpSpPr>
        <p:sp>
          <p:nvSpPr>
            <p:cNvPr id="75" name="圆角矩形 74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6898669" y="5085978"/>
              <a:ext cx="2736174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数组方法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2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5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3" grpId="0" animBg="1"/>
      <p:bldP spid="33" grpId="1" animBg="1"/>
      <p:bldP spid="33" grpId="2" animBg="1"/>
      <p:bldP spid="50" grpId="0" animBg="1"/>
      <p:bldP spid="50" grpId="1" animBg="1"/>
      <p:bldP spid="54" grpId="0" animBg="1"/>
      <p:bldP spid="54" grpId="1" animBg="1"/>
      <p:bldP spid="58" grpId="0" animBg="1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循环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568" y="1419622"/>
            <a:ext cx="2193498" cy="867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for(initialize; test; increment){</a:t>
            </a:r>
          </a:p>
          <a:p>
            <a:pPr algn="just">
              <a:lnSpc>
                <a:spcPct val="12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statment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循环相当于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的简写，更加方便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10949" y="1419622"/>
            <a:ext cx="2193499" cy="13108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(expression){</a:t>
            </a: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statement</a:t>
            </a: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是一个基本的循环语句，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expression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为真的时候，就会执行循环体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0950" y="3213524"/>
            <a:ext cx="2193498" cy="424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do/while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类似，只是会先执行一个循环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568" y="3213524"/>
            <a:ext cx="2193498" cy="646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也支持类似于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中的用法，可以遍历对象所有的属性。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18020" y="1474615"/>
            <a:ext cx="2752869" cy="2753319"/>
            <a:chOff x="3218020" y="2137420"/>
            <a:chExt cx="2752869" cy="2753319"/>
          </a:xfrm>
        </p:grpSpPr>
        <p:sp>
          <p:nvSpPr>
            <p:cNvPr id="30" name="椭圆 6"/>
            <p:cNvSpPr/>
            <p:nvPr/>
          </p:nvSpPr>
          <p:spPr>
            <a:xfrm flipH="1" flipV="1">
              <a:off x="4617911" y="3332449"/>
              <a:ext cx="1352978" cy="1558290"/>
            </a:xfrm>
            <a:custGeom>
              <a:avLst/>
              <a:gdLst/>
              <a:ahLst/>
              <a:cxnLst/>
              <a:rect l="l" t="t" r="r" b="b"/>
              <a:pathLst>
                <a:path w="1352978" h="155829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61"/>
            <p:cNvSpPr/>
            <p:nvPr/>
          </p:nvSpPr>
          <p:spPr>
            <a:xfrm flipH="1" flipV="1">
              <a:off x="3218020" y="3537575"/>
              <a:ext cx="1558290" cy="1353163"/>
            </a:xfrm>
            <a:custGeom>
              <a:avLst/>
              <a:gdLst/>
              <a:ahLst/>
              <a:cxnLst/>
              <a:rect l="l" t="t" r="r" b="b"/>
              <a:pathLst>
                <a:path w="1558290" h="1353163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6"/>
            <p:cNvSpPr/>
            <p:nvPr/>
          </p:nvSpPr>
          <p:spPr>
            <a:xfrm>
              <a:off x="3218020" y="2137420"/>
              <a:ext cx="1352978" cy="1558290"/>
            </a:xfrm>
            <a:custGeom>
              <a:avLst/>
              <a:gdLst/>
              <a:ahLst/>
              <a:cxnLst/>
              <a:rect l="l" t="t" r="r" b="b"/>
              <a:pathLst>
                <a:path w="1352978" h="155829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61"/>
            <p:cNvSpPr/>
            <p:nvPr/>
          </p:nvSpPr>
          <p:spPr>
            <a:xfrm>
              <a:off x="4412599" y="2137421"/>
              <a:ext cx="1558290" cy="1353163"/>
            </a:xfrm>
            <a:custGeom>
              <a:avLst/>
              <a:gdLst/>
              <a:ahLst/>
              <a:cxnLst/>
              <a:rect l="l" t="t" r="r" b="b"/>
              <a:pathLst>
                <a:path w="1558290" h="1353163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268518" y="3214227"/>
              <a:ext cx="651872" cy="6518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55976" y="3401664"/>
              <a:ext cx="4776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91880" y="2569468"/>
              <a:ext cx="88446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84238" y="2569468"/>
              <a:ext cx="815013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while</a:t>
              </a: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0936" y="3907518"/>
              <a:ext cx="81245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83150" y="3980508"/>
              <a:ext cx="770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do/while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</a:p>
          </p:txBody>
        </p:sp>
        <p:sp>
          <p:nvSpPr>
            <p:cNvPr id="40" name="椭圆 39"/>
            <p:cNvSpPr/>
            <p:nvPr/>
          </p:nvSpPr>
          <p:spPr>
            <a:xfrm>
              <a:off x="4305758" y="3251467"/>
              <a:ext cx="577392" cy="577392"/>
            </a:xfrm>
            <a:prstGeom prst="ellipse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循环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21" y="915566"/>
            <a:ext cx="5664200" cy="1485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3" y="2571750"/>
            <a:ext cx="7594600" cy="241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循环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31590"/>
            <a:ext cx="3784600" cy="241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520" y="6590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基本用法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27534"/>
            <a:ext cx="4627781" cy="44349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5495" y="401191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结合点击事件一起使用</a:t>
            </a:r>
          </a:p>
        </p:txBody>
      </p:sp>
      <p:sp>
        <p:nvSpPr>
          <p:cNvPr id="10" name="右箭头 9"/>
          <p:cNvSpPr/>
          <p:nvPr/>
        </p:nvSpPr>
        <p:spPr>
          <a:xfrm>
            <a:off x="2827896" y="4131385"/>
            <a:ext cx="1368152" cy="11237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其他用法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5" y="1203598"/>
            <a:ext cx="8676456" cy="2539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3" b="66242"/>
          <a:stretch>
            <a:fillRect/>
          </a:stretch>
        </p:blipFill>
        <p:spPr>
          <a:xfrm flipH="1">
            <a:off x="-1" y="2612419"/>
            <a:ext cx="4958118" cy="2531081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4427984" y="1015860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427984" y="1715062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427984" y="2403863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4427984" y="3106714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4428081" y="3803637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7" name="下箭头 66"/>
          <p:cNvSpPr/>
          <p:nvPr/>
        </p:nvSpPr>
        <p:spPr>
          <a:xfrm rot="16200000">
            <a:off x="3602551" y="3103598"/>
            <a:ext cx="431948" cy="509274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7504" y="915566"/>
            <a:ext cx="2160240" cy="1015580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076056" y="1015654"/>
            <a:ext cx="2972164" cy="503773"/>
            <a:chOff x="6339097" y="1573726"/>
            <a:chExt cx="3744416" cy="511504"/>
          </a:xfrm>
        </p:grpSpPr>
        <p:sp>
          <p:nvSpPr>
            <p:cNvPr id="78" name="圆角矩形 77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6896718" y="1614014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操作符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058154" y="1714856"/>
            <a:ext cx="2972164" cy="503773"/>
            <a:chOff x="6315199" y="2410178"/>
            <a:chExt cx="3744416" cy="511504"/>
          </a:xfrm>
        </p:grpSpPr>
        <p:sp>
          <p:nvSpPr>
            <p:cNvPr id="81" name="圆角矩形 80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6893964" y="2450466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流程控制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076056" y="2403654"/>
            <a:ext cx="2972164" cy="503773"/>
            <a:chOff x="6339097" y="3296031"/>
            <a:chExt cx="3744416" cy="511504"/>
          </a:xfrm>
        </p:grpSpPr>
        <p:sp>
          <p:nvSpPr>
            <p:cNvPr id="84" name="圆角矩形 83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898538" y="3336319"/>
              <a:ext cx="2736305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循环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076056" y="3106349"/>
            <a:ext cx="2972164" cy="503772"/>
            <a:chOff x="6339097" y="4180903"/>
            <a:chExt cx="3744416" cy="511504"/>
          </a:xfrm>
        </p:grpSpPr>
        <p:sp>
          <p:nvSpPr>
            <p:cNvPr id="87" name="圆角矩形 86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6898538" y="4221882"/>
              <a:ext cx="2736305" cy="43754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字符串方法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076056" y="3803637"/>
            <a:ext cx="2972164" cy="503773"/>
            <a:chOff x="6339097" y="5057483"/>
            <a:chExt cx="3744416" cy="511504"/>
          </a:xfrm>
        </p:grpSpPr>
        <p:sp>
          <p:nvSpPr>
            <p:cNvPr id="90" name="圆角矩形 89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898669" y="5085978"/>
              <a:ext cx="2736174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数组方法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2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5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3" grpId="0" animBg="1"/>
      <p:bldP spid="33" grpId="1" animBg="1"/>
      <p:bldP spid="59" grpId="0" animBg="1"/>
      <p:bldP spid="59" grpId="1" animBg="1"/>
      <p:bldP spid="59" grpId="2" animBg="1"/>
      <p:bldP spid="63" grpId="0" animBg="1"/>
      <p:bldP spid="63" grpId="1" animBg="1"/>
      <p:bldP spid="67" grpId="0" animBg="1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 bwMode="auto">
          <a:xfrm rot="16200000" flipH="1">
            <a:off x="4581202" y="1773549"/>
            <a:ext cx="2128451" cy="2168038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072" tIns="33536" rIns="67072" bIns="33536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等腰三角形 21"/>
          <p:cNvSpPr/>
          <p:nvPr/>
        </p:nvSpPr>
        <p:spPr bwMode="auto">
          <a:xfrm rot="5400000">
            <a:off x="2481868" y="1773549"/>
            <a:ext cx="2128451" cy="2168038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072" tIns="33536" rIns="67072" bIns="33536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2463415" y="1615801"/>
            <a:ext cx="2672612" cy="2684141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072" tIns="33536" rIns="67072" bIns="33536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062562" y="1615801"/>
            <a:ext cx="2673775" cy="2684141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072" tIns="33536" rIns="67072" bIns="33536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cxnSpLocks noChangeShapeType="1"/>
          </p:cNvCxnSpPr>
          <p:nvPr/>
        </p:nvCxnSpPr>
        <p:spPr bwMode="auto">
          <a:xfrm>
            <a:off x="3197278" y="2271068"/>
            <a:ext cx="418686" cy="19739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7" name="直接连接符 26"/>
          <p:cNvCxnSpPr>
            <a:cxnSpLocks noChangeShapeType="1"/>
          </p:cNvCxnSpPr>
          <p:nvPr/>
        </p:nvCxnSpPr>
        <p:spPr bwMode="auto">
          <a:xfrm>
            <a:off x="2973978" y="2877276"/>
            <a:ext cx="432642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8" name="直接连接符 27"/>
          <p:cNvCxnSpPr>
            <a:cxnSpLocks noChangeShapeType="1"/>
          </p:cNvCxnSpPr>
          <p:nvPr/>
        </p:nvCxnSpPr>
        <p:spPr bwMode="auto">
          <a:xfrm flipV="1">
            <a:off x="3197277" y="3269736"/>
            <a:ext cx="432642" cy="23010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9" name="直接连接符 28"/>
          <p:cNvCxnSpPr>
            <a:cxnSpLocks noChangeShapeType="1"/>
          </p:cNvCxnSpPr>
          <p:nvPr/>
        </p:nvCxnSpPr>
        <p:spPr bwMode="auto">
          <a:xfrm flipH="1" flipV="1">
            <a:off x="5638448" y="3260392"/>
            <a:ext cx="432642" cy="23010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30" name="直接连接符 29"/>
          <p:cNvCxnSpPr>
            <a:cxnSpLocks noChangeShapeType="1"/>
          </p:cNvCxnSpPr>
          <p:nvPr/>
        </p:nvCxnSpPr>
        <p:spPr bwMode="auto">
          <a:xfrm flipH="1">
            <a:off x="5854769" y="2874940"/>
            <a:ext cx="432642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31" name="直接连接符 30"/>
          <p:cNvCxnSpPr>
            <a:cxnSpLocks noChangeShapeType="1"/>
          </p:cNvCxnSpPr>
          <p:nvPr/>
        </p:nvCxnSpPr>
        <p:spPr bwMode="auto">
          <a:xfrm flipH="1">
            <a:off x="5652405" y="2271068"/>
            <a:ext cx="418686" cy="19739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32" name="组合 31"/>
          <p:cNvGrpSpPr/>
          <p:nvPr/>
        </p:nvGrpSpPr>
        <p:grpSpPr>
          <a:xfrm>
            <a:off x="3829960" y="2107543"/>
            <a:ext cx="1542159" cy="1548812"/>
            <a:chOff x="5014912" y="2584450"/>
            <a:chExt cx="2105025" cy="2105025"/>
          </a:xfrm>
        </p:grpSpPr>
        <p:sp>
          <p:nvSpPr>
            <p:cNvPr id="33" name="Oval 19"/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7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19"/>
            <p:cNvSpPr>
              <a:spLocks noChangeArrowheads="1"/>
            </p:cNvSpPr>
            <p:nvPr/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600" b="1" kern="0" dirty="0">
                  <a:solidFill>
                    <a:srgbClr val="4D4D4D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字符串</a:t>
              </a:r>
            </a:p>
          </p:txBody>
        </p:sp>
      </p:grpSp>
      <p:sp>
        <p:nvSpPr>
          <p:cNvPr id="35" name="Oval 19"/>
          <p:cNvSpPr>
            <a:spLocks noChangeArrowheads="1"/>
          </p:cNvSpPr>
          <p:nvPr/>
        </p:nvSpPr>
        <p:spPr bwMode="auto">
          <a:xfrm>
            <a:off x="2476206" y="1678875"/>
            <a:ext cx="726886" cy="730020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长度</a:t>
            </a:r>
          </a:p>
        </p:txBody>
      </p:sp>
      <p:sp>
        <p:nvSpPr>
          <p:cNvPr id="36" name="Oval 19"/>
          <p:cNvSpPr>
            <a:spLocks noChangeArrowheads="1"/>
          </p:cNvSpPr>
          <p:nvPr/>
        </p:nvSpPr>
        <p:spPr bwMode="auto">
          <a:xfrm>
            <a:off x="6033876" y="1690555"/>
            <a:ext cx="726885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分割</a:t>
            </a:r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6364172" y="2538548"/>
            <a:ext cx="728048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截取</a:t>
            </a:r>
          </a:p>
        </p:txBody>
      </p:sp>
      <p:sp>
        <p:nvSpPr>
          <p:cNvPr id="38" name="Oval 19"/>
          <p:cNvSpPr>
            <a:spLocks noChangeArrowheads="1"/>
          </p:cNvSpPr>
          <p:nvPr/>
        </p:nvSpPr>
        <p:spPr bwMode="auto">
          <a:xfrm>
            <a:off x="6069927" y="3377196"/>
            <a:ext cx="728048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39" name="Oval 19"/>
          <p:cNvSpPr>
            <a:spLocks noChangeArrowheads="1"/>
          </p:cNvSpPr>
          <p:nvPr/>
        </p:nvSpPr>
        <p:spPr bwMode="auto">
          <a:xfrm>
            <a:off x="2150562" y="2510515"/>
            <a:ext cx="728048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切片</a:t>
            </a:r>
          </a:p>
        </p:txBody>
      </p:sp>
      <p:sp>
        <p:nvSpPr>
          <p:cNvPr id="40" name="Oval 19"/>
          <p:cNvSpPr>
            <a:spLocks noChangeArrowheads="1"/>
          </p:cNvSpPr>
          <p:nvPr/>
        </p:nvSpPr>
        <p:spPr bwMode="auto">
          <a:xfrm>
            <a:off x="2448295" y="3372523"/>
            <a:ext cx="728048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索引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9552" y="1701021"/>
            <a:ext cx="1749809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length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23926" y="1701021"/>
            <a:ext cx="1726127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6712" y="2664101"/>
            <a:ext cx="1726127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slice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66353" y="2664101"/>
            <a:ext cx="1726127" cy="545465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substring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substr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42832" y="3502750"/>
            <a:ext cx="1726127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replace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1670" y="3502750"/>
            <a:ext cx="1726127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indexOf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字符串方法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字符串方法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7574"/>
            <a:ext cx="6096000" cy="364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3" b="66242"/>
          <a:stretch>
            <a:fillRect/>
          </a:stretch>
        </p:blipFill>
        <p:spPr>
          <a:xfrm flipH="1">
            <a:off x="-1" y="2612419"/>
            <a:ext cx="4958118" cy="2531081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4427984" y="1015860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427984" y="1715062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427984" y="2403863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427984" y="3106714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4428081" y="3803637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8" name="下箭头 57"/>
          <p:cNvSpPr/>
          <p:nvPr/>
        </p:nvSpPr>
        <p:spPr>
          <a:xfrm rot="16200000">
            <a:off x="3602551" y="3775428"/>
            <a:ext cx="431948" cy="509274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07504" y="915566"/>
            <a:ext cx="2160240" cy="1015580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076056" y="1015654"/>
            <a:ext cx="2972164" cy="503773"/>
            <a:chOff x="6339097" y="1573726"/>
            <a:chExt cx="3744416" cy="511504"/>
          </a:xfrm>
        </p:grpSpPr>
        <p:sp>
          <p:nvSpPr>
            <p:cNvPr id="63" name="圆角矩形 62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896718" y="1614014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操作符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058154" y="1714856"/>
            <a:ext cx="2972164" cy="503773"/>
            <a:chOff x="6315199" y="2410178"/>
            <a:chExt cx="3744416" cy="511504"/>
          </a:xfrm>
        </p:grpSpPr>
        <p:sp>
          <p:nvSpPr>
            <p:cNvPr id="66" name="圆角矩形 65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6893964" y="2450466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流程控制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076056" y="2403654"/>
            <a:ext cx="2972164" cy="503773"/>
            <a:chOff x="6339097" y="3296031"/>
            <a:chExt cx="3744416" cy="511504"/>
          </a:xfrm>
        </p:grpSpPr>
        <p:sp>
          <p:nvSpPr>
            <p:cNvPr id="69" name="圆角矩形 68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898538" y="3336319"/>
              <a:ext cx="2736305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循环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076056" y="3106349"/>
            <a:ext cx="2972164" cy="503772"/>
            <a:chOff x="6339097" y="4180903"/>
            <a:chExt cx="3744416" cy="511504"/>
          </a:xfrm>
        </p:grpSpPr>
        <p:sp>
          <p:nvSpPr>
            <p:cNvPr id="72" name="圆角矩形 71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898538" y="4221882"/>
              <a:ext cx="2736305" cy="43754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字符串方法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076056" y="3803637"/>
            <a:ext cx="2972164" cy="503773"/>
            <a:chOff x="6339097" y="5057483"/>
            <a:chExt cx="3744416" cy="511504"/>
          </a:xfrm>
        </p:grpSpPr>
        <p:sp>
          <p:nvSpPr>
            <p:cNvPr id="75" name="圆角矩形 74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6898669" y="5085978"/>
              <a:ext cx="2736174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数组方法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2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5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3" grpId="0" animBg="1"/>
      <p:bldP spid="33" grpId="1" animBg="1"/>
      <p:bldP spid="50" grpId="0" animBg="1"/>
      <p:bldP spid="50" grpId="1" animBg="1"/>
      <p:bldP spid="54" grpId="0" animBg="1"/>
      <p:bldP spid="54" grpId="1" animBg="1"/>
      <p:bldP spid="54" grpId="2" animBg="1"/>
      <p:bldP spid="58" grpId="0" animBg="1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31640" y="1391580"/>
            <a:ext cx="6480720" cy="298037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marL="342900" indent="-342900" algn="just" eaLnBrk="0" hangingPunct="0">
              <a:lnSpc>
                <a:spcPct val="150000"/>
              </a:lnSpc>
              <a:buAutoNum type="arabicPeriod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 eaLnBrk="0" hangingPunct="0">
              <a:lnSpc>
                <a:spcPct val="150000"/>
              </a:lnSpc>
              <a:buAutoNum type="arabicPeriod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三种书写方式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buAutoNum type="arabicPeriod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获取元素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 eaLnBrk="0" hangingPunct="0">
              <a:lnSpc>
                <a:spcPct val="150000"/>
              </a:lnSpc>
              <a:buAutoNum type="arabicPeriod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获取独有标签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 eaLnBrk="0" hangingPunct="0">
              <a:lnSpc>
                <a:spcPct val="150000"/>
              </a:lnSpc>
              <a:buAutoNum type="arabicPeriod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获取其他标签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buAutoNum type="arabicPeriod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事件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buAutoNum type="arabicPeriod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修改样式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buAutoNum type="arabicPeriod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数据类型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35596" y="1001750"/>
            <a:ext cx="7272808" cy="3370200"/>
          </a:xfrm>
          <a:prstGeom prst="roundRect">
            <a:avLst>
              <a:gd name="adj" fmla="val 438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403648" y="699542"/>
            <a:ext cx="2400540" cy="557194"/>
            <a:chOff x="947324" y="607654"/>
            <a:chExt cx="2400540" cy="557194"/>
          </a:xfrm>
        </p:grpSpPr>
        <p:sp>
          <p:nvSpPr>
            <p:cNvPr id="12" name="圆角矩形 11"/>
            <p:cNvSpPr/>
            <p:nvPr/>
          </p:nvSpPr>
          <p:spPr>
            <a:xfrm>
              <a:off x="947324" y="607654"/>
              <a:ext cx="2400540" cy="55719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25527"/>
              <a:ext cx="2088232" cy="523137"/>
            </a:xfrm>
            <a:prstGeom prst="rect">
              <a:avLst/>
            </a:prstGeom>
            <a:noFill/>
          </p:spPr>
          <p:txBody>
            <a:bodyPr wrap="square" lIns="91361" tIns="45679" rIns="91361" bIns="45679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PREFACE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 bwMode="auto">
          <a:xfrm rot="16200000" flipH="1">
            <a:off x="4581202" y="1773549"/>
            <a:ext cx="2128451" cy="2168038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072" tIns="33536" rIns="67072" bIns="33536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等腰三角形 21"/>
          <p:cNvSpPr/>
          <p:nvPr/>
        </p:nvSpPr>
        <p:spPr bwMode="auto">
          <a:xfrm rot="5400000">
            <a:off x="2481868" y="1773549"/>
            <a:ext cx="2128451" cy="2168038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072" tIns="33536" rIns="67072" bIns="33536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2463415" y="1615801"/>
            <a:ext cx="2672612" cy="2684141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072" tIns="33536" rIns="67072" bIns="33536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062562" y="1615801"/>
            <a:ext cx="2673775" cy="2684141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072" tIns="33536" rIns="67072" bIns="33536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cxnSpLocks noChangeShapeType="1"/>
          </p:cNvCxnSpPr>
          <p:nvPr/>
        </p:nvCxnSpPr>
        <p:spPr bwMode="auto">
          <a:xfrm>
            <a:off x="3197278" y="2271068"/>
            <a:ext cx="418686" cy="19739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7" name="直接连接符 26"/>
          <p:cNvCxnSpPr>
            <a:cxnSpLocks noChangeShapeType="1"/>
          </p:cNvCxnSpPr>
          <p:nvPr/>
        </p:nvCxnSpPr>
        <p:spPr bwMode="auto">
          <a:xfrm>
            <a:off x="2973978" y="2877276"/>
            <a:ext cx="432642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8" name="直接连接符 27"/>
          <p:cNvCxnSpPr>
            <a:cxnSpLocks noChangeShapeType="1"/>
          </p:cNvCxnSpPr>
          <p:nvPr/>
        </p:nvCxnSpPr>
        <p:spPr bwMode="auto">
          <a:xfrm flipV="1">
            <a:off x="3197277" y="3269736"/>
            <a:ext cx="432642" cy="23010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9" name="直接连接符 28"/>
          <p:cNvCxnSpPr>
            <a:cxnSpLocks noChangeShapeType="1"/>
          </p:cNvCxnSpPr>
          <p:nvPr/>
        </p:nvCxnSpPr>
        <p:spPr bwMode="auto">
          <a:xfrm flipH="1" flipV="1">
            <a:off x="5638448" y="3260392"/>
            <a:ext cx="432642" cy="23010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30" name="直接连接符 29"/>
          <p:cNvCxnSpPr>
            <a:cxnSpLocks noChangeShapeType="1"/>
          </p:cNvCxnSpPr>
          <p:nvPr/>
        </p:nvCxnSpPr>
        <p:spPr bwMode="auto">
          <a:xfrm flipH="1">
            <a:off x="5854769" y="2874940"/>
            <a:ext cx="432642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31" name="直接连接符 30"/>
          <p:cNvCxnSpPr>
            <a:cxnSpLocks noChangeShapeType="1"/>
          </p:cNvCxnSpPr>
          <p:nvPr/>
        </p:nvCxnSpPr>
        <p:spPr bwMode="auto">
          <a:xfrm flipH="1">
            <a:off x="5652405" y="2271068"/>
            <a:ext cx="418686" cy="19739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32" name="组合 31"/>
          <p:cNvGrpSpPr/>
          <p:nvPr/>
        </p:nvGrpSpPr>
        <p:grpSpPr>
          <a:xfrm>
            <a:off x="3829960" y="2107543"/>
            <a:ext cx="1542159" cy="1548812"/>
            <a:chOff x="5014912" y="2584450"/>
            <a:chExt cx="2105025" cy="2105025"/>
          </a:xfrm>
        </p:grpSpPr>
        <p:sp>
          <p:nvSpPr>
            <p:cNvPr id="33" name="Oval 19"/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7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19"/>
            <p:cNvSpPr>
              <a:spLocks noChangeArrowheads="1"/>
            </p:cNvSpPr>
            <p:nvPr/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600" b="1" kern="0" dirty="0">
                  <a:solidFill>
                    <a:srgbClr val="4D4D4D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数组</a:t>
              </a:r>
            </a:p>
          </p:txBody>
        </p:sp>
      </p:grpSp>
      <p:sp>
        <p:nvSpPr>
          <p:cNvPr id="35" name="Oval 19"/>
          <p:cNvSpPr>
            <a:spLocks noChangeArrowheads="1"/>
          </p:cNvSpPr>
          <p:nvPr/>
        </p:nvSpPr>
        <p:spPr bwMode="auto">
          <a:xfrm>
            <a:off x="2476206" y="1678875"/>
            <a:ext cx="726886" cy="730020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长度</a:t>
            </a:r>
          </a:p>
        </p:txBody>
      </p:sp>
      <p:sp>
        <p:nvSpPr>
          <p:cNvPr id="36" name="Oval 19"/>
          <p:cNvSpPr>
            <a:spLocks noChangeArrowheads="1"/>
          </p:cNvSpPr>
          <p:nvPr/>
        </p:nvSpPr>
        <p:spPr bwMode="auto">
          <a:xfrm>
            <a:off x="6033876" y="1690555"/>
            <a:ext cx="726885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删除</a:t>
            </a:r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6364172" y="2538548"/>
            <a:ext cx="728048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查找</a:t>
            </a:r>
          </a:p>
        </p:txBody>
      </p:sp>
      <p:sp>
        <p:nvSpPr>
          <p:cNvPr id="38" name="Oval 19"/>
          <p:cNvSpPr>
            <a:spLocks noChangeArrowheads="1"/>
          </p:cNvSpPr>
          <p:nvPr/>
        </p:nvSpPr>
        <p:spPr bwMode="auto">
          <a:xfrm>
            <a:off x="6069927" y="3377196"/>
            <a:ext cx="728048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改</a:t>
            </a:r>
          </a:p>
        </p:txBody>
      </p:sp>
      <p:sp>
        <p:nvSpPr>
          <p:cNvPr id="39" name="Oval 19"/>
          <p:cNvSpPr>
            <a:spLocks noChangeArrowheads="1"/>
          </p:cNvSpPr>
          <p:nvPr/>
        </p:nvSpPr>
        <p:spPr bwMode="auto">
          <a:xfrm>
            <a:off x="2150562" y="2510515"/>
            <a:ext cx="728048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追加</a:t>
            </a:r>
          </a:p>
        </p:txBody>
      </p:sp>
      <p:sp>
        <p:nvSpPr>
          <p:cNvPr id="40" name="Oval 19"/>
          <p:cNvSpPr>
            <a:spLocks noChangeArrowheads="1"/>
          </p:cNvSpPr>
          <p:nvPr/>
        </p:nvSpPr>
        <p:spPr bwMode="auto">
          <a:xfrm>
            <a:off x="2448295" y="3372523"/>
            <a:ext cx="728048" cy="731189"/>
          </a:xfrm>
          <a:prstGeom prst="ellipse">
            <a:avLst/>
          </a:prstGeom>
          <a:solidFill>
            <a:schemeClr val="tx2"/>
          </a:solidFill>
          <a:ln w="9525">
            <a:noFill/>
            <a:round/>
          </a:ln>
          <a:effectLst/>
        </p:spPr>
        <p:txBody>
          <a:bodyPr lIns="67072" tIns="33536" rIns="67072" bIns="33536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9552" y="1701021"/>
            <a:ext cx="1749809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length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23926" y="1701021"/>
            <a:ext cx="1726127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6712" y="2664101"/>
            <a:ext cx="1726127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66353" y="2664101"/>
            <a:ext cx="1726127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indexOf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42832" y="3502750"/>
            <a:ext cx="1726127" cy="524455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slice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reverse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1670" y="3502750"/>
            <a:ext cx="1726127" cy="284389"/>
          </a:xfrm>
          <a:prstGeom prst="rect">
            <a:avLst/>
          </a:prstGeom>
          <a:noFill/>
        </p:spPr>
        <p:txBody>
          <a:bodyPr wrap="square" lIns="67072" tIns="33536" rIns="67072" bIns="33536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unshift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数组方法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数组方法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3" y="771550"/>
            <a:ext cx="4419600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作业</a:t>
            </a:r>
          </a:p>
        </p:txBody>
      </p:sp>
      <p:sp>
        <p:nvSpPr>
          <p:cNvPr id="15" name="矩形 14"/>
          <p:cNvSpPr/>
          <p:nvPr/>
        </p:nvSpPr>
        <p:spPr>
          <a:xfrm>
            <a:off x="1331640" y="1779662"/>
            <a:ext cx="6696744" cy="897890"/>
          </a:xfrm>
          <a:prstGeom prst="rect">
            <a:avLst/>
          </a:prstGeom>
        </p:spPr>
        <p:txBody>
          <a:bodyPr wrap="square" lIns="68543" tIns="34272" rIns="68543" bIns="34272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一：页面有</a:t>
            </a:r>
            <a:r>
              <a:rPr lang="en-US" altLang="zh-CN" dirty="0"/>
              <a:t>4</a:t>
            </a:r>
            <a:r>
              <a:rPr lang="zh-CN" altLang="en-US" dirty="0"/>
              <a:t>个按钮，点击不同的按钮，出现不同的画面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二：点击同一个按钮实现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张图片的来回切换</a:t>
            </a:r>
          </a:p>
        </p:txBody>
      </p:sp>
      <p:pic>
        <p:nvPicPr>
          <p:cNvPr id="4" name="JS第二节课的作业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050" y="661670"/>
            <a:ext cx="7950835" cy="4337685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400164"/>
              </p:ext>
            </p:extLst>
          </p:nvPr>
        </p:nvGraphicFramePr>
        <p:xfrm>
          <a:off x="8172400" y="4299942"/>
          <a:ext cx="8255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包装程序外壳对象" showAsIcon="1" r:id="rId7" imgW="825120" imgH="506520" progId="Package">
                  <p:embed/>
                </p:oleObj>
              </mc:Choice>
              <mc:Fallback>
                <p:oleObj name="包装程序外壳对象" showAsIcon="1" r:id="rId7" imgW="825120" imgH="506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72400" y="4299942"/>
                        <a:ext cx="825500" cy="506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3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516216" y="458797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931791"/>
            <a:ext cx="8943695" cy="74978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5576" y="987574"/>
            <a:ext cx="4088280" cy="746348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4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6858" y="1784683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代码充满乐趣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36296" y="402799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码趣教育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5058" y="2787774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讲师：北斗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99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99"/>
                            </p:stCondLst>
                            <p:childTnLst>
                              <p:par>
                                <p:cTn id="2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3" b="66242"/>
          <a:stretch>
            <a:fillRect/>
          </a:stretch>
        </p:blipFill>
        <p:spPr>
          <a:xfrm flipH="1">
            <a:off x="-1" y="2612419"/>
            <a:ext cx="4958118" cy="2531081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4427984" y="1015860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076056" y="1015654"/>
            <a:ext cx="2972164" cy="503773"/>
            <a:chOff x="6339097" y="1573726"/>
            <a:chExt cx="3744416" cy="511504"/>
          </a:xfrm>
        </p:grpSpPr>
        <p:sp>
          <p:nvSpPr>
            <p:cNvPr id="27" name="圆角矩形 2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96718" y="1614014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操作符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4427984" y="1715062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058154" y="1714856"/>
            <a:ext cx="2972164" cy="503773"/>
            <a:chOff x="6315199" y="2410178"/>
            <a:chExt cx="3744416" cy="511504"/>
          </a:xfrm>
        </p:grpSpPr>
        <p:sp>
          <p:nvSpPr>
            <p:cNvPr id="31" name="圆角矩形 30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893964" y="2450466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流程控制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4427984" y="2403863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076056" y="2403654"/>
            <a:ext cx="2972164" cy="503773"/>
            <a:chOff x="6339097" y="3296031"/>
            <a:chExt cx="3744416" cy="511504"/>
          </a:xfrm>
        </p:grpSpPr>
        <p:sp>
          <p:nvSpPr>
            <p:cNvPr id="38" name="圆角矩形 37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98538" y="3336319"/>
              <a:ext cx="2736305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循环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39"/>
          <p:cNvSpPr/>
          <p:nvPr/>
        </p:nvSpPr>
        <p:spPr>
          <a:xfrm>
            <a:off x="4427984" y="3106714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076056" y="3106349"/>
            <a:ext cx="2972164" cy="503772"/>
            <a:chOff x="6339097" y="4180903"/>
            <a:chExt cx="3744416" cy="511504"/>
          </a:xfrm>
        </p:grpSpPr>
        <p:sp>
          <p:nvSpPr>
            <p:cNvPr id="46" name="圆角矩形 45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898538" y="4221882"/>
              <a:ext cx="2736305" cy="43754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字符串方法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4428081" y="3803637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076056" y="3803637"/>
            <a:ext cx="2972164" cy="503773"/>
            <a:chOff x="6339097" y="5057483"/>
            <a:chExt cx="3744416" cy="511504"/>
          </a:xfrm>
        </p:grpSpPr>
        <p:sp>
          <p:nvSpPr>
            <p:cNvPr id="65" name="圆角矩形 64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898669" y="5085978"/>
              <a:ext cx="2736174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数组方法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下箭头 66"/>
          <p:cNvSpPr/>
          <p:nvPr/>
        </p:nvSpPr>
        <p:spPr>
          <a:xfrm rot="16200000">
            <a:off x="3602551" y="1085329"/>
            <a:ext cx="431948" cy="509274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7504" y="915566"/>
            <a:ext cx="2160240" cy="1015580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30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6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54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5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650"/>
                            </p:stCondLst>
                            <p:childTnLst>
                              <p:par>
                                <p:cTn id="6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9" grpId="0" animBg="1"/>
      <p:bldP spid="29" grpId="1" animBg="1"/>
      <p:bldP spid="36" grpId="0" animBg="1"/>
      <p:bldP spid="36" grpId="1" animBg="1"/>
      <p:bldP spid="40" grpId="0" animBg="1"/>
      <p:bldP spid="40" grpId="1" animBg="1"/>
      <p:bldP spid="48" grpId="0" animBg="1"/>
      <p:bldP spid="48" grpId="1" animBg="1"/>
      <p:bldP spid="67" grpId="0" animBg="1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691680" y="741713"/>
            <a:ext cx="7344816" cy="119327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98177" y="581416"/>
            <a:ext cx="3515183" cy="3476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</a:p>
        </p:txBody>
      </p:sp>
      <p:sp>
        <p:nvSpPr>
          <p:cNvPr id="37" name="六边形 36"/>
          <p:cNvSpPr/>
          <p:nvPr/>
        </p:nvSpPr>
        <p:spPr>
          <a:xfrm>
            <a:off x="63290" y="2022095"/>
            <a:ext cx="1190447" cy="102611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</a:p>
        </p:txBody>
      </p:sp>
      <p:cxnSp>
        <p:nvCxnSpPr>
          <p:cNvPr id="38" name="直接箭头连接符 37"/>
          <p:cNvCxnSpPr>
            <a:stCxn id="37" idx="5"/>
            <a:endCxn id="35" idx="1"/>
          </p:cNvCxnSpPr>
          <p:nvPr/>
        </p:nvCxnSpPr>
        <p:spPr>
          <a:xfrm flipV="1">
            <a:off x="997209" y="1338350"/>
            <a:ext cx="694471" cy="6837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7" idx="0"/>
            <a:endCxn id="42" idx="1"/>
          </p:cNvCxnSpPr>
          <p:nvPr/>
        </p:nvCxnSpPr>
        <p:spPr>
          <a:xfrm>
            <a:off x="1253737" y="2535152"/>
            <a:ext cx="43032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7" idx="1"/>
            <a:endCxn id="45" idx="1"/>
          </p:cNvCxnSpPr>
          <p:nvPr/>
        </p:nvCxnSpPr>
        <p:spPr>
          <a:xfrm>
            <a:off x="997209" y="3048209"/>
            <a:ext cx="686849" cy="38991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87220" y="887612"/>
            <a:ext cx="6810145" cy="126873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算数运算符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基础数字运算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+ - * / %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当不是数字之间的运算的时候，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号两边一旦有字符串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引号引起的部分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号就不再是数学运算了，而是拼接，最终结果是字符串。 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/ * %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尽量将字符串转换成数字（隐式类型转换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Not a Number number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84058" y="2115585"/>
            <a:ext cx="7344816" cy="83913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490555" y="1955286"/>
            <a:ext cx="3515183" cy="3476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79599" y="2405336"/>
            <a:ext cx="6427552" cy="54800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 -= *= /= =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这些是基本的赋值运算符，除此之外还有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 --,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这两个都存在隐式类型转换，会全部转成数字。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684058" y="3135317"/>
            <a:ext cx="7344816" cy="605618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490555" y="2975019"/>
            <a:ext cx="3515183" cy="3476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逻辑运算符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67103" y="3280192"/>
            <a:ext cx="6427552" cy="285914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中的逻辑运算用：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&amp;&amp;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来表示。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&amp;&amp;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不会进行类型转换，！则会进行类型转换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运算符</a:t>
            </a:r>
          </a:p>
        </p:txBody>
      </p:sp>
      <p:cxnSp>
        <p:nvCxnSpPr>
          <p:cNvPr id="16" name="直接箭头连接符 39"/>
          <p:cNvCxnSpPr>
            <a:stCxn id="37" idx="2"/>
            <a:endCxn id="17" idx="1"/>
          </p:cNvCxnSpPr>
          <p:nvPr/>
        </p:nvCxnSpPr>
        <p:spPr>
          <a:xfrm>
            <a:off x="319819" y="3048209"/>
            <a:ext cx="1357488" cy="14368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677307" y="3925081"/>
            <a:ext cx="7344816" cy="111988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83804" y="3764784"/>
            <a:ext cx="3515183" cy="3476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比较运算符</a:t>
            </a:r>
          </a:p>
        </p:txBody>
      </p:sp>
      <p:sp>
        <p:nvSpPr>
          <p:cNvPr id="20" name="TextBox 46"/>
          <p:cNvSpPr txBox="1"/>
          <p:nvPr/>
        </p:nvSpPr>
        <p:spPr>
          <a:xfrm>
            <a:off x="1849790" y="4038854"/>
            <a:ext cx="6969512" cy="1006111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 != &gt;= &lt;= == ===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如果等号两边是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三者中任意两者进行比较时，优先转换为数字进行比较。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如果等号两边出现了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undefined,null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undefined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除了和自己相等，就彼此相等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和所有值包括自己都不相等。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6179"/>
                                </p:stCondLst>
                                <p:childTnLst>
                                  <p:par>
                                    <p:cTn id="3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6679"/>
                                </p:stCondLst>
                                <p:childTnLst>
                                  <p:par>
                                    <p:cTn id="4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179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1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9020"/>
                                </p:stCondLst>
                                <p:childTnLst>
                                  <p:par>
                                    <p:cTn id="5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952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002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11559"/>
                                </p:stCondLst>
                                <p:childTnLst>
                                  <p:par>
                                    <p:cTn id="7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2059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2559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8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1" grpId="0"/>
          <p:bldP spid="41" grpId="1"/>
          <p:bldP spid="42" grpId="0" animBg="1"/>
          <p:bldP spid="43" grpId="0" animBg="1"/>
          <p:bldP spid="44" grpId="0"/>
          <p:bldP spid="44" grpId="1"/>
          <p:bldP spid="45" grpId="0" animBg="1"/>
          <p:bldP spid="46" grpId="0" animBg="1"/>
          <p:bldP spid="47" grpId="0"/>
          <p:bldP spid="47" grpId="1"/>
          <p:bldP spid="17" grpId="0" animBg="1"/>
          <p:bldP spid="18" grpId="0" animBg="1"/>
          <p:bldP spid="20" grpId="0"/>
          <p:bldP spid="2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6179"/>
                                </p:stCondLst>
                                <p:childTnLst>
                                  <p:par>
                                    <p:cTn id="3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6679"/>
                                </p:stCondLst>
                                <p:childTnLst>
                                  <p:par>
                                    <p:cTn id="4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179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1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9020"/>
                                </p:stCondLst>
                                <p:childTnLst>
                                  <p:par>
                                    <p:cTn id="5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952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002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11559"/>
                                </p:stCondLst>
                                <p:childTnLst>
                                  <p:par>
                                    <p:cTn id="7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2059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2559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8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1" grpId="0"/>
          <p:bldP spid="41" grpId="1"/>
          <p:bldP spid="42" grpId="0" animBg="1"/>
          <p:bldP spid="43" grpId="0" animBg="1"/>
          <p:bldP spid="44" grpId="0"/>
          <p:bldP spid="44" grpId="1"/>
          <p:bldP spid="45" grpId="0" animBg="1"/>
          <p:bldP spid="46" grpId="0" animBg="1"/>
          <p:bldP spid="47" grpId="0"/>
          <p:bldP spid="47" grpId="1"/>
          <p:bldP spid="17" grpId="0" animBg="1"/>
          <p:bldP spid="18" grpId="0" animBg="1"/>
          <p:bldP spid="20" grpId="0"/>
          <p:bldP spid="20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b="1" dirty="0"/>
              <a:t>算术运算符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75606"/>
            <a:ext cx="7429500" cy="234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b="1" dirty="0"/>
              <a:t>赋值运算符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25550"/>
            <a:ext cx="5791200" cy="269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b="1" dirty="0"/>
              <a:t>逻辑运算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771550"/>
            <a:ext cx="6946900" cy="386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313069" y="58298"/>
            <a:ext cx="238672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比较运算符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7614"/>
            <a:ext cx="6184900" cy="20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3" b="66242"/>
          <a:stretch>
            <a:fillRect/>
          </a:stretch>
        </p:blipFill>
        <p:spPr>
          <a:xfrm flipH="1">
            <a:off x="-1" y="2612419"/>
            <a:ext cx="4958118" cy="2531081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4427984" y="1015860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427984" y="1715062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427984" y="2403863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4427984" y="3106714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4428081" y="3803637"/>
            <a:ext cx="491917" cy="50377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7" name="下箭头 66"/>
          <p:cNvSpPr/>
          <p:nvPr/>
        </p:nvSpPr>
        <p:spPr>
          <a:xfrm rot="16200000">
            <a:off x="3602551" y="1715872"/>
            <a:ext cx="431948" cy="509274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7504" y="915566"/>
            <a:ext cx="2160240" cy="1015580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076056" y="1015654"/>
            <a:ext cx="2972164" cy="503773"/>
            <a:chOff x="6339097" y="1573726"/>
            <a:chExt cx="3744416" cy="511504"/>
          </a:xfrm>
        </p:grpSpPr>
        <p:sp>
          <p:nvSpPr>
            <p:cNvPr id="35" name="圆角矩形 34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896718" y="1614014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操作符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58154" y="1714856"/>
            <a:ext cx="2972164" cy="503773"/>
            <a:chOff x="6315199" y="2410178"/>
            <a:chExt cx="3744416" cy="511504"/>
          </a:xfrm>
        </p:grpSpPr>
        <p:sp>
          <p:nvSpPr>
            <p:cNvPr id="38" name="圆角矩形 37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93964" y="2450466"/>
              <a:ext cx="2653076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流程控制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76056" y="2403654"/>
            <a:ext cx="2972164" cy="503773"/>
            <a:chOff x="6339097" y="3296031"/>
            <a:chExt cx="3744416" cy="511504"/>
          </a:xfrm>
        </p:grpSpPr>
        <p:sp>
          <p:nvSpPr>
            <p:cNvPr id="41" name="圆角矩形 40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898538" y="3336319"/>
              <a:ext cx="2736305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循环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76056" y="3106349"/>
            <a:ext cx="2972164" cy="503772"/>
            <a:chOff x="6339097" y="4180903"/>
            <a:chExt cx="3744416" cy="511504"/>
          </a:xfrm>
        </p:grpSpPr>
        <p:sp>
          <p:nvSpPr>
            <p:cNvPr id="44" name="圆角矩形 43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898538" y="4221882"/>
              <a:ext cx="2736305" cy="43754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JS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字符串方法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076056" y="3803637"/>
            <a:ext cx="2972164" cy="503773"/>
            <a:chOff x="6339097" y="5057483"/>
            <a:chExt cx="3744416" cy="511504"/>
          </a:xfrm>
        </p:grpSpPr>
        <p:sp>
          <p:nvSpPr>
            <p:cNvPr id="47" name="圆角矩形 46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898669" y="5085978"/>
              <a:ext cx="2736174" cy="43754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数组方法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2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5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29" grpId="2" animBg="1"/>
      <p:bldP spid="33" grpId="0" animBg="1"/>
      <p:bldP spid="33" grpId="1" animBg="1"/>
      <p:bldP spid="59" grpId="0" animBg="1"/>
      <p:bldP spid="59" grpId="1" animBg="1"/>
      <p:bldP spid="63" grpId="0" animBg="1"/>
      <p:bldP spid="63" grpId="1" animBg="1"/>
      <p:bldP spid="67" grpId="0" animBg="1"/>
      <p:bldP spid="6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167">
      <a:dk1>
        <a:srgbClr val="000000"/>
      </a:dk1>
      <a:lt1>
        <a:srgbClr val="FFFFFF"/>
      </a:lt1>
      <a:dk2>
        <a:srgbClr val="67B0E3"/>
      </a:dk2>
      <a:lt2>
        <a:srgbClr val="A0A0A0"/>
      </a:lt2>
      <a:accent1>
        <a:srgbClr val="B5B5B5"/>
      </a:accent1>
      <a:accent2>
        <a:srgbClr val="B5B5B5"/>
      </a:accent2>
      <a:accent3>
        <a:srgbClr val="B5B5B5"/>
      </a:accent3>
      <a:accent4>
        <a:srgbClr val="B5B5B5"/>
      </a:accent4>
      <a:accent5>
        <a:srgbClr val="B5B5B5"/>
      </a:accent5>
      <a:accent6>
        <a:srgbClr val="B5B5B5"/>
      </a:accent6>
      <a:hlink>
        <a:srgbClr val="0000FF"/>
      </a:hlink>
      <a:folHlink>
        <a:srgbClr val="80008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995</Words>
  <Application>Microsoft Office PowerPoint</Application>
  <PresentationFormat>全屏显示(16:9)</PresentationFormat>
  <Paragraphs>188</Paragraphs>
  <Slides>23</Slides>
  <Notes>23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第一PPT，www.1ppt.com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cp:keywords>第一PPT模板网-WWW.1PPT.COM</cp:keywords>
  <dc:description>第一PPT模板网-WWW.1PPT.COM</dc:description>
  <cp:lastModifiedBy>xb21cn</cp:lastModifiedBy>
  <cp:revision>200</cp:revision>
  <dcterms:created xsi:type="dcterms:W3CDTF">2014-12-16T06:14:00Z</dcterms:created>
  <dcterms:modified xsi:type="dcterms:W3CDTF">2021-01-06T07:45:18Z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